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1" r:id="rId4"/>
    <p:sldId id="272" r:id="rId5"/>
    <p:sldId id="273" r:id="rId6"/>
    <p:sldId id="270" r:id="rId7"/>
    <p:sldId id="267" r:id="rId8"/>
    <p:sldId id="257" r:id="rId9"/>
    <p:sldId id="258" r:id="rId10"/>
    <p:sldId id="260" r:id="rId11"/>
    <p:sldId id="261" r:id="rId12"/>
    <p:sldId id="263" r:id="rId13"/>
    <p:sldId id="262" r:id="rId14"/>
    <p:sldId id="264" r:id="rId15"/>
    <p:sldId id="265" r:id="rId16"/>
    <p:sldId id="269" r:id="rId17"/>
    <p:sldId id="26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2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99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48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82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0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97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67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9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56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49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72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9C0FA-1D2A-4120-BB68-16F381127EC6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75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58639" cy="509557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108012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cs-CZ" sz="6000" b="1" dirty="0"/>
              <a:t>Kanalizace v obci Sádek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2004 - 2019</a:t>
            </a:r>
          </a:p>
        </p:txBody>
      </p:sp>
    </p:spTree>
    <p:extLst>
      <p:ext uri="{BB962C8B-B14F-4D97-AF65-F5344CB8AC3E}">
        <p14:creationId xmlns:p14="http://schemas.microsoft.com/office/powerpoint/2010/main" val="3223578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Studie 2007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Společná kanalizace pro obce Sádek – Kamenec</a:t>
            </a:r>
          </a:p>
          <a:p>
            <a:pPr marL="0" indent="0">
              <a:buNone/>
            </a:pPr>
            <a:r>
              <a:rPr lang="cs-CZ" dirty="0"/>
              <a:t>Tato varianta zamítnuta Pardubickým krajem v roce 2009 z důvodu vysokých nákladů na obyvatele (315 tisíc na 1 obyvatele)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„V navržené podobě se doporučuje od realizace upustit a ponechat zodpovědnost za likvidaci odpadních vod na jednotlivých majitelích nemovitostí.“</a:t>
            </a:r>
          </a:p>
        </p:txBody>
      </p:sp>
    </p:spTree>
    <p:extLst>
      <p:ext uri="{BB962C8B-B14F-4D97-AF65-F5344CB8AC3E}">
        <p14:creationId xmlns:p14="http://schemas.microsoft.com/office/powerpoint/2010/main" val="1302837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Sádek – odkanalizování obce </a:t>
            </a:r>
            <a:br>
              <a:rPr lang="cs-CZ" dirty="0"/>
            </a:br>
            <a:r>
              <a:rPr lang="cs-CZ" dirty="0"/>
              <a:t>studie firmy REC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dirty="0"/>
              <a:t>Červen 2016</a:t>
            </a:r>
          </a:p>
          <a:p>
            <a:r>
              <a:rPr lang="cs-CZ" dirty="0"/>
              <a:t>Občané s možnostmi a alternativami seznámeni na schůzce v sále OÚ</a:t>
            </a:r>
          </a:p>
          <a:p>
            <a:pPr marL="514350" indent="-514350">
              <a:buAutoNum type="arabicPeriod"/>
            </a:pPr>
            <a:r>
              <a:rPr lang="cs-CZ" dirty="0"/>
              <a:t>Tlaková kanalizace</a:t>
            </a:r>
          </a:p>
          <a:p>
            <a:pPr marL="514350" indent="-514350">
              <a:buAutoNum type="arabicPeriod"/>
            </a:pPr>
            <a:r>
              <a:rPr lang="cs-CZ" dirty="0"/>
              <a:t>Gravitační kanalizace</a:t>
            </a:r>
          </a:p>
          <a:p>
            <a:pPr marL="0" indent="0">
              <a:buNone/>
            </a:pPr>
            <a:r>
              <a:rPr lang="cs-CZ" dirty="0"/>
              <a:t>(obě varianty s možností vlastní ČOV nebo výtlakem do Kamence)</a:t>
            </a:r>
          </a:p>
        </p:txBody>
      </p:sp>
    </p:spTree>
    <p:extLst>
      <p:ext uri="{BB962C8B-B14F-4D97-AF65-F5344CB8AC3E}">
        <p14:creationId xmlns:p14="http://schemas.microsoft.com/office/powerpoint/2010/main" val="4257292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Sádek – odkanalizování obce</a:t>
            </a:r>
            <a:br>
              <a:rPr lang="cs-CZ" dirty="0"/>
            </a:br>
            <a:r>
              <a:rPr lang="cs-CZ" dirty="0"/>
              <a:t>2016 - 2018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Hledání dalších možností</a:t>
            </a:r>
          </a:p>
          <a:p>
            <a:r>
              <a:rPr lang="cs-CZ" dirty="0"/>
              <a:t>podzim 2016 – Výzva č. 11/2016 státního fondu životního prostředí ČR</a:t>
            </a:r>
          </a:p>
          <a:p>
            <a:r>
              <a:rPr lang="cs-CZ" dirty="0"/>
              <a:t>umožnění podpory tzv. decentralizovaného čištění odpadních vod v obcích</a:t>
            </a:r>
          </a:p>
          <a:p>
            <a:r>
              <a:rPr lang="cs-CZ" dirty="0"/>
              <a:t>2018 zpracování nové studie firmou </a:t>
            </a:r>
          </a:p>
          <a:p>
            <a:pPr marL="0" indent="0">
              <a:buNone/>
            </a:pPr>
            <a:r>
              <a:rPr lang="cs-CZ" dirty="0"/>
              <a:t>     Projekty </a:t>
            </a:r>
            <a:r>
              <a:rPr lang="cs-CZ" dirty="0" err="1"/>
              <a:t>Vodam</a:t>
            </a:r>
            <a:r>
              <a:rPr lang="cs-CZ" dirty="0"/>
              <a:t> s. r. o.</a:t>
            </a:r>
          </a:p>
        </p:txBody>
      </p:sp>
    </p:spTree>
    <p:extLst>
      <p:ext uri="{BB962C8B-B14F-4D97-AF65-F5344CB8AC3E}">
        <p14:creationId xmlns:p14="http://schemas.microsoft.com/office/powerpoint/2010/main" val="2494762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Květen 2018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6 variant:</a:t>
            </a:r>
          </a:p>
          <a:p>
            <a:pPr marL="0" indent="0">
              <a:buNone/>
            </a:pPr>
            <a:r>
              <a:rPr lang="cs-CZ" sz="28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původní z roku 2016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A1 gravitační splašková kanalizace a ČOV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A2 gravitační splašková kanalizace a výtlak do Kamence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B1 tlaková  kanalizace a ČOV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B2 tlaková kanalizace a výtlak do Kamence</a:t>
            </a:r>
          </a:p>
          <a:p>
            <a:pPr marL="0" indent="0">
              <a:buNone/>
            </a:pPr>
            <a:r>
              <a:rPr lang="cs-CZ" sz="2800" b="1" u="sng" dirty="0">
                <a:solidFill>
                  <a:srgbClr val="FF0000"/>
                </a:solidFill>
              </a:rPr>
              <a:t>Nové možnosti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C 	decentralizované čištění odpadních vod, domovní  	ČOV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D	decentralizované čištění odpadních vod, malé 	ČOV</a:t>
            </a: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3187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varianta 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/>
              <a:t>Domovní ČOV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+ u každé nemovitosti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+ velké vzdálenosti mezi nemovitostmi - úspora na budování kanalizační sítě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+ využití přečištěné vody přímo u nemovitosti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nedůvěra úřadů pramenící ze špatných zkušeností s kvalitou provozování DČOV majiteli nemovitostí</a:t>
            </a:r>
          </a:p>
        </p:txBody>
      </p:sp>
    </p:spTree>
    <p:extLst>
      <p:ext uri="{BB962C8B-B14F-4D97-AF65-F5344CB8AC3E}">
        <p14:creationId xmlns:p14="http://schemas.microsoft.com/office/powerpoint/2010/main" val="356931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varianta 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Malé ČOV</a:t>
            </a:r>
          </a:p>
          <a:p>
            <a:r>
              <a:rPr lang="cs-CZ" dirty="0"/>
              <a:t>jedna čistírna pro více domů</a:t>
            </a:r>
          </a:p>
          <a:p>
            <a:r>
              <a:rPr lang="cs-CZ" dirty="0"/>
              <a:t>minimalizace délky kanalizačních přípojek</a:t>
            </a:r>
          </a:p>
          <a:p>
            <a:pPr>
              <a:buFontTx/>
              <a:buChar char="-"/>
            </a:pPr>
            <a:r>
              <a:rPr lang="cs-CZ" dirty="0"/>
              <a:t>nezodpovědný soused = problémy s fungováním MČOV</a:t>
            </a:r>
          </a:p>
          <a:p>
            <a:pPr>
              <a:buFontTx/>
              <a:buChar char="-"/>
            </a:pPr>
            <a:r>
              <a:rPr lang="cs-CZ" dirty="0"/>
              <a:t>na jaký pozemek umístit MČOV….</a:t>
            </a:r>
          </a:p>
        </p:txBody>
      </p:sp>
    </p:spTree>
    <p:extLst>
      <p:ext uri="{BB962C8B-B14F-4D97-AF65-F5344CB8AC3E}">
        <p14:creationId xmlns:p14="http://schemas.microsoft.com/office/powerpoint/2010/main" val="95829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Porovnání likvidace odpadních vod </a:t>
            </a:r>
            <a:br>
              <a:rPr lang="cs-CZ" dirty="0"/>
            </a:br>
            <a:r>
              <a:rPr lang="cs-CZ" dirty="0"/>
              <a:t>po roce 2021 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Odvoz ze zaslepené jímky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002060"/>
                </a:solidFill>
              </a:rPr>
              <a:t>Model pro 4-člennou domácnost: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90l na osobu/den = 131m</a:t>
            </a:r>
            <a:r>
              <a:rPr lang="cs-CZ" baseline="30000" dirty="0">
                <a:solidFill>
                  <a:srgbClr val="002060"/>
                </a:solidFill>
              </a:rPr>
              <a:t>3</a:t>
            </a:r>
            <a:r>
              <a:rPr lang="cs-CZ" dirty="0">
                <a:solidFill>
                  <a:srgbClr val="002060"/>
                </a:solidFill>
              </a:rPr>
              <a:t> / rok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Objem septiku 10m</a:t>
            </a:r>
            <a:r>
              <a:rPr lang="cs-CZ" baseline="30000" dirty="0">
                <a:solidFill>
                  <a:srgbClr val="002060"/>
                </a:solidFill>
              </a:rPr>
              <a:t>3</a:t>
            </a:r>
            <a:r>
              <a:rPr lang="cs-CZ" dirty="0">
                <a:solidFill>
                  <a:srgbClr val="002060"/>
                </a:solidFill>
              </a:rPr>
              <a:t> = 13x vyvezení (26 vozů)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002060"/>
                </a:solidFill>
              </a:rPr>
              <a:t>Náklady na odvoz a likvidaci</a:t>
            </a:r>
            <a:r>
              <a:rPr lang="cs-CZ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002060"/>
                </a:solidFill>
                <a:latin typeface="Arial"/>
                <a:cs typeface="Arial"/>
              </a:rPr>
              <a:t>~ </a:t>
            </a:r>
            <a:r>
              <a:rPr lang="cs-CZ" sz="5400" b="1" dirty="0">
                <a:solidFill>
                  <a:srgbClr val="002060"/>
                </a:solidFill>
              </a:rPr>
              <a:t>33 000 Kč za rok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Vybudování domovní ČOV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cs-CZ" dirty="0"/>
              <a:t>V současné době se pohybují celkové náklady na vybudování DČOV (pro 4 – člennou domácnost) kolem částky:</a:t>
            </a:r>
          </a:p>
          <a:p>
            <a:pPr marL="0" indent="0" algn="ctr">
              <a:buNone/>
            </a:pPr>
            <a:endParaRPr lang="cs-CZ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5400" dirty="0">
                <a:solidFill>
                  <a:srgbClr val="FF0000"/>
                </a:solidFill>
              </a:rPr>
              <a:t>70 000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720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Říjen 2019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jednání s Pardubickým krajem o změně v PRVKÚK</a:t>
            </a:r>
          </a:p>
          <a:p>
            <a:r>
              <a:rPr lang="cs-CZ" dirty="0"/>
              <a:t>hledání dalších řešení</a:t>
            </a:r>
          </a:p>
        </p:txBody>
      </p:sp>
    </p:spTree>
    <p:extLst>
      <p:ext uri="{BB962C8B-B14F-4D97-AF65-F5344CB8AC3E}">
        <p14:creationId xmlns:p14="http://schemas.microsoft.com/office/powerpoint/2010/main" val="316502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PRVKÚK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= plán rozvoje vodovodů a kanalizací Pardubického kraje</a:t>
            </a:r>
          </a:p>
        </p:txBody>
      </p:sp>
    </p:spTree>
    <p:extLst>
      <p:ext uri="{BB962C8B-B14F-4D97-AF65-F5344CB8AC3E}">
        <p14:creationId xmlns:p14="http://schemas.microsoft.com/office/powerpoint/2010/main" val="985977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mám jako občan možnosti?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Nechám vše při starém a odpadní vody budu pouštět přepadem z žumpy, septiku…„někam“.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(V takovémto případě se vystavuji po roce 2021 sankcím, porušuji zákon….je otázkou času, kdy dostanu dosti vysokou pokutu)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Budu likvidaci odpadních vod řešit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76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Mylný názor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Likvidaci odpadních vod musí řešit a zajistit obec, nikoliv já občan – majitel nemovitosti.</a:t>
            </a:r>
          </a:p>
        </p:txBody>
      </p:sp>
    </p:spTree>
    <p:extLst>
      <p:ext uri="{BB962C8B-B14F-4D97-AF65-F5344CB8AC3E}">
        <p14:creationId xmlns:p14="http://schemas.microsoft.com/office/powerpoint/2010/main" val="83997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 Sádek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Sádku je 211 popisných čísel.</a:t>
            </a:r>
          </a:p>
          <a:p>
            <a:r>
              <a:rPr lang="cs-CZ" dirty="0"/>
              <a:t>Trvale obydlených domů je cca 160, z nichž zhruba 15 RD má vlastní domovní čistírnu odpadních vod.</a:t>
            </a:r>
          </a:p>
          <a:p>
            <a:r>
              <a:rPr lang="cs-CZ" dirty="0"/>
              <a:t>Počet obyvatel 530 na délku obce 4,5km a délku 10km kanalizačního potrubí.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52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Proč se kanalizace buduje v obcích Borová, Oldřiš i Kamenec a v Sádku 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4425355"/>
          </a:xfrm>
        </p:spPr>
        <p:txBody>
          <a:bodyPr/>
          <a:lstStyle/>
          <a:p>
            <a:r>
              <a:rPr lang="cs-CZ" dirty="0"/>
              <a:t>Obec Kamenec má délku 2,5 km a 650 obyvatel .</a:t>
            </a:r>
          </a:p>
          <a:p>
            <a:r>
              <a:rPr lang="cs-CZ" dirty="0"/>
              <a:t>Obec Borová a Oldřiš má celkem cca 1700 obyvatel. </a:t>
            </a:r>
          </a:p>
          <a:p>
            <a:r>
              <a:rPr lang="cs-CZ" b="1" dirty="0">
                <a:solidFill>
                  <a:srgbClr val="FF0000"/>
                </a:solidFill>
              </a:rPr>
              <a:t>Obec Sádek 530 obyvatel a délku 4,5km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             dosáhnout na dotace je mnohem 		  	obtížnější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Šipka doprava se zářezem 3"/>
          <p:cNvSpPr/>
          <p:nvPr/>
        </p:nvSpPr>
        <p:spPr>
          <a:xfrm>
            <a:off x="755576" y="5293390"/>
            <a:ext cx="864096" cy="432048"/>
          </a:xfrm>
          <a:prstGeom prst="notched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7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Náklady na likvidaci odpadních vod po roce 2021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Model pro 4-člennou domácnost: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90l na osobu/den = 131m</a:t>
            </a:r>
            <a:r>
              <a:rPr lang="cs-CZ" baseline="30000" dirty="0"/>
              <a:t>3</a:t>
            </a:r>
            <a:r>
              <a:rPr lang="cs-CZ" dirty="0"/>
              <a:t> / rok</a:t>
            </a:r>
          </a:p>
          <a:p>
            <a:pPr marL="0" indent="0">
              <a:buNone/>
            </a:pPr>
            <a:r>
              <a:rPr lang="cs-CZ" dirty="0"/>
              <a:t>Objem septiku 10m</a:t>
            </a:r>
            <a:r>
              <a:rPr lang="cs-CZ" baseline="30000" dirty="0"/>
              <a:t>3</a:t>
            </a:r>
            <a:r>
              <a:rPr lang="cs-CZ" dirty="0"/>
              <a:t> = 13x vyvezení (26 vozů)</a:t>
            </a:r>
          </a:p>
          <a:p>
            <a:pPr marL="0" indent="0">
              <a:buNone/>
            </a:pPr>
            <a:r>
              <a:rPr lang="cs-CZ" u="sng" dirty="0"/>
              <a:t>Náklady na odvoz a likvidaci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  <a:latin typeface="Arial"/>
                <a:cs typeface="Arial"/>
              </a:rPr>
              <a:t>~ </a:t>
            </a:r>
            <a:r>
              <a:rPr lang="cs-CZ" sz="5400" b="1" dirty="0">
                <a:solidFill>
                  <a:srgbClr val="FF0000"/>
                </a:solidFill>
              </a:rPr>
              <a:t>33 000 Kč za rok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113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Studie z roku 2004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Společná kanalizace pro obce Borová – Oldřiš – Sádek – Kamenec</a:t>
            </a:r>
          </a:p>
          <a:p>
            <a:r>
              <a:rPr lang="cs-CZ" dirty="0"/>
              <a:t>ČOV umístěna na </a:t>
            </a:r>
            <a:r>
              <a:rPr lang="cs-CZ" dirty="0" err="1"/>
              <a:t>Maxičkách</a:t>
            </a:r>
            <a:endParaRPr lang="cs-CZ" dirty="0"/>
          </a:p>
          <a:p>
            <a:r>
              <a:rPr lang="cs-CZ" dirty="0"/>
              <a:t>Na základě rozhodnutí Pardubického kraje z téhož roku </a:t>
            </a:r>
            <a:r>
              <a:rPr lang="cs-CZ" u="sng" dirty="0">
                <a:solidFill>
                  <a:srgbClr val="FF0000"/>
                </a:solidFill>
              </a:rPr>
              <a:t>zamítnuto</a:t>
            </a:r>
          </a:p>
          <a:p>
            <a:pPr marL="0" indent="0" algn="ctr">
              <a:buNone/>
            </a:pPr>
            <a:r>
              <a:rPr lang="cs-CZ" sz="2800" dirty="0"/>
              <a:t>(obce Borová a Oldřiš nejsou v aglomeraci Polička)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522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cs-CZ" dirty="0"/>
              <a:t>Listopad 2006</a:t>
            </a:r>
            <a:br>
              <a:rPr lang="cs-CZ" dirty="0"/>
            </a:br>
            <a:r>
              <a:rPr lang="cs-CZ" dirty="0"/>
              <a:t>Stanovisko Ministerstva zemědělství </a:t>
            </a:r>
            <a:br>
              <a:rPr lang="cs-CZ" dirty="0"/>
            </a:br>
            <a:r>
              <a:rPr lang="cs-CZ" sz="3600" dirty="0"/>
              <a:t>k navrhovaným změnám  schváleného Plánu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</a:rPr>
              <a:t>Nesouhlas</a:t>
            </a:r>
            <a:r>
              <a:rPr lang="cs-CZ" dirty="0"/>
              <a:t> s rozšířením hranice aglomerace Polička o obce Sádek, Kamenec, Borová a Oldřiš.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Ekonomická náročnost navrhovaných změn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>
                <a:solidFill>
                  <a:srgbClr val="0070C0"/>
                </a:solidFill>
              </a:rPr>
              <a:t>„Rozhodujícím pro toto stanovisko je, že v navrhované změně technického řešení odkanalizování a čištění odpadních vod v předmětných obcích jsou celkové pořizovací náklady vyšší o 62% než náklady ve schváleném PRVKÚK.“</a:t>
            </a:r>
          </a:p>
        </p:txBody>
      </p:sp>
    </p:spTree>
    <p:extLst>
      <p:ext uri="{BB962C8B-B14F-4D97-AF65-F5344CB8AC3E}">
        <p14:creationId xmlns:p14="http://schemas.microsoft.com/office/powerpoint/2010/main" val="1203488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607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Kanalizace v obci Sádek</vt:lpstr>
      <vt:lpstr>PRVKÚK</vt:lpstr>
      <vt:lpstr>Jaké mám jako občan možnosti?</vt:lpstr>
      <vt:lpstr>Mylný názor</vt:lpstr>
      <vt:lpstr>Obec Sádek</vt:lpstr>
      <vt:lpstr>Proč se kanalizace buduje v obcích Borová, Oldřiš i Kamenec a v Sádku ne?</vt:lpstr>
      <vt:lpstr>Náklady na likvidaci odpadních vod po roce 2021 ?</vt:lpstr>
      <vt:lpstr>Studie z roku 2004</vt:lpstr>
      <vt:lpstr>Listopad 2006 Stanovisko Ministerstva zemědělství  k navrhovaným změnám  schváleného Plánu</vt:lpstr>
      <vt:lpstr>Studie 2007</vt:lpstr>
      <vt:lpstr>Sádek – odkanalizování obce  studie firmy REC projekt</vt:lpstr>
      <vt:lpstr>Sádek – odkanalizování obce 2016 - 2018 </vt:lpstr>
      <vt:lpstr>Květen 2018  </vt:lpstr>
      <vt:lpstr>Nová varianta C</vt:lpstr>
      <vt:lpstr>Nová varianta D</vt:lpstr>
      <vt:lpstr>Porovnání likvidace odpadních vod  po roce 2021 ?</vt:lpstr>
      <vt:lpstr>Říjen 2019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Kanalizace v obci Sádek</dc:title>
  <dc:creator>Uživatel</dc:creator>
  <cp:lastModifiedBy>Lubos Dvorak</cp:lastModifiedBy>
  <cp:revision>19</cp:revision>
  <dcterms:created xsi:type="dcterms:W3CDTF">2019-10-18T19:01:01Z</dcterms:created>
  <dcterms:modified xsi:type="dcterms:W3CDTF">2019-10-20T17:24:16Z</dcterms:modified>
</cp:coreProperties>
</file>